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0"/>
  </p:normalViewPr>
  <p:slideViewPr>
    <p:cSldViewPr snapToGrid="0" snapToObjects="1">
      <p:cViewPr>
        <p:scale>
          <a:sx n="84" d="100"/>
          <a:sy n="84" d="100"/>
        </p:scale>
        <p:origin x="3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ACE8-2278-AE45-A261-9101022FA5CF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229A-43DC-5E45-BB6F-6C678365F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6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6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8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5EB6-8A8E-4845-9A70-2E00B0373E81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92743-5818-8043-86AD-455A3CCEC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7603"/>
            <a:ext cx="38862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Gill Sans MT" charset="0"/>
                <a:ea typeface="Gill Sans MT" charset="0"/>
                <a:cs typeface="Gill Sans MT" charset="0"/>
              </a:rPr>
              <a:t>HELLO</a:t>
            </a:r>
            <a:endParaRPr lang="en-US" sz="8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17278"/>
            <a:ext cx="3886200" cy="1655762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Gill Sans MT" charset="0"/>
                <a:ea typeface="Gill Sans MT" charset="0"/>
                <a:cs typeface="Gill Sans MT" charset="0"/>
              </a:rPr>
              <a:t>WE ARE MINIX!</a:t>
            </a:r>
            <a:endParaRPr lang="en-US" sz="4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43" y="1472724"/>
            <a:ext cx="6117537" cy="34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4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700" y="-1"/>
            <a:ext cx="3983949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299085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44745" y="2921168"/>
            <a:ext cx="428033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EXHIBIT A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5" name="20171112_122443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8504" y="792479"/>
            <a:ext cx="2970696" cy="5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05446" y="1074520"/>
            <a:ext cx="4924604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Catering firm collects all user data coming in from the app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Data gets aggregated into informative, intuitive dashboards (for insight)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Catering firm optimizes weekly and daily food production schedules using collected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5590" y="1997839"/>
            <a:ext cx="3609643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HOW IT 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WORKS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(firm </a:t>
            </a:r>
            <a:r>
              <a:rPr lang="en-US" sz="6000" dirty="0" err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pov</a:t>
            </a:r>
            <a:r>
              <a:rPr lang="en-US" sz="6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)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99085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51157" y="2921168"/>
            <a:ext cx="429316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EXHIBIT B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5" name="company_p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409" t="10696" r="15716" b="3472"/>
          <a:stretch/>
        </p:blipFill>
        <p:spPr>
          <a:xfrm>
            <a:off x="3486149" y="659459"/>
            <a:ext cx="8153402" cy="588645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467099" y="810326"/>
            <a:ext cx="8153402" cy="5735584"/>
          </a:xfrm>
          <a:prstGeom prst="roundRect">
            <a:avLst>
              <a:gd name="adj" fmla="val 2053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467099" y="327660"/>
            <a:ext cx="8153402" cy="4953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3547110" y="384113"/>
            <a:ext cx="1132721" cy="397726"/>
          </a:xfrm>
        </p:spPr>
      </p:pic>
      <p:sp>
        <p:nvSpPr>
          <p:cNvPr id="3" name="TextBox 2"/>
          <p:cNvSpPr txBox="1"/>
          <p:nvPr/>
        </p:nvSpPr>
        <p:spPr>
          <a:xfrm>
            <a:off x="4667795" y="399353"/>
            <a:ext cx="404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- BOUN </a:t>
            </a:r>
            <a:r>
              <a:rPr lang="en-US" b="1" smtClean="0">
                <a:solidFill>
                  <a:schemeClr val="bg1">
                    <a:lumMod val="6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CATERING OPERATIONS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29245" y="1228414"/>
            <a:ext cx="5027475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b="1" dirty="0" smtClean="0">
                <a:latin typeface="Gill Sans MT" charset="0"/>
                <a:ea typeface="Gill Sans MT" charset="0"/>
                <a:cs typeface="Gill Sans MT" charset="0"/>
              </a:rPr>
              <a:t>FREE TO USE FOR THE END-USER (students)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– Students provide the data &amp; get rewarded for their behavior</a:t>
            </a:r>
            <a:b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</a:br>
            <a:endParaRPr lang="en-US" sz="20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b="1" dirty="0" smtClean="0">
                <a:latin typeface="Gill Sans MT" charset="0"/>
                <a:ea typeface="Gill Sans MT" charset="0"/>
                <a:cs typeface="Gill Sans MT" charset="0"/>
              </a:rPr>
              <a:t>SaaS MODEL FOR BUSINESSES 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– Service, data and analytics provided to catering firms; revenue generated in the form of percentage of total cost savings provided</a:t>
            </a:r>
            <a:b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</a:br>
            <a:endParaRPr lang="en-US" sz="20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000" b="1" dirty="0" smtClean="0">
                <a:latin typeface="Gill Sans MT" charset="0"/>
                <a:ea typeface="Gill Sans MT" charset="0"/>
                <a:cs typeface="Gill Sans MT" charset="0"/>
              </a:rPr>
              <a:t>SCALABLE TO ALL TYPES OF BUSINESSES WITH CATERING OPERATIONS 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– Hotels, hospitals, workplaces, government agencies etc. </a:t>
            </a:r>
            <a:endParaRPr lang="en-US" sz="2000" b="1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6070" y="2459504"/>
            <a:ext cx="4128694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BUSINESS</a:t>
            </a:r>
            <a:b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MODEL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29245" y="889858"/>
            <a:ext cx="5027475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ADAPABLE TO THRIVING TECHNOLOGIES (to make data collection richer)</a:t>
            </a:r>
          </a:p>
          <a:p>
            <a:pPr marL="725488" lvl="1" indent="-182563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Image Processing (capture what’s left on your plate)</a:t>
            </a:r>
          </a:p>
          <a:p>
            <a:pPr marL="725488" lvl="1" indent="-182563">
              <a:buFont typeface="Arial" charset="0"/>
              <a:buChar char="•"/>
            </a:pPr>
            <a:r>
              <a:rPr lang="en-US" dirty="0" err="1" smtClean="0">
                <a:latin typeface="Gill Sans MT" charset="0"/>
                <a:ea typeface="Gill Sans MT" charset="0"/>
                <a:cs typeface="Gill Sans MT" charset="0"/>
              </a:rPr>
              <a:t>IoT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mr-IN" dirty="0" smtClean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 Smart Plates (more accurate measurements)</a:t>
            </a:r>
            <a:br>
              <a:rPr lang="en-US" dirty="0" smtClean="0">
                <a:latin typeface="Gill Sans MT" charset="0"/>
                <a:ea typeface="Gill Sans MT" charset="0"/>
                <a:cs typeface="Gill Sans MT" charset="0"/>
              </a:rPr>
            </a:br>
            <a:endParaRPr lang="en-US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EMPOWERED BY AI</a:t>
            </a:r>
          </a:p>
          <a:p>
            <a:pPr marL="755650" lvl="1" indent="-212725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Rich data = Better planning optimization</a:t>
            </a:r>
            <a:br>
              <a:rPr lang="en-US" dirty="0" smtClean="0">
                <a:latin typeface="Gill Sans MT" charset="0"/>
                <a:ea typeface="Gill Sans MT" charset="0"/>
                <a:cs typeface="Gill Sans MT" charset="0"/>
              </a:rPr>
            </a:br>
            <a:endParaRPr lang="en-US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INTEGRATION WITH OTHER SYSTEMS</a:t>
            </a:r>
          </a:p>
          <a:p>
            <a:pPr marL="755650" lvl="1" indent="-212725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Automated procurement / supply chain operations (system orders food from supplier automatically based on needs)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  <a:p>
            <a:pPr marL="755650" lvl="1" indent="-212725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Payment functionality to streamline user experience (pay with </a:t>
            </a:r>
            <a:r>
              <a:rPr lang="en-US" dirty="0" err="1" smtClean="0">
                <a:latin typeface="Gill Sans MT" charset="0"/>
                <a:ea typeface="Gill Sans MT" charset="0"/>
                <a:cs typeface="Gill Sans MT" charset="0"/>
              </a:rPr>
              <a:t>Unwasted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6298" y="2459504"/>
            <a:ext cx="430823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FUTURE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FEATURES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9274" y="2459504"/>
            <a:ext cx="318228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THANK</a:t>
            </a:r>
            <a:b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YOU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36" y="1844040"/>
            <a:ext cx="5025163" cy="33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2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4204" y="2921168"/>
            <a:ext cx="4052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PROBLEM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58037" y="1720839"/>
            <a:ext cx="44581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Gill Sans MT" charset="0"/>
                <a:ea typeface="Gill Sans MT" charset="0"/>
                <a:cs typeface="Gill Sans MT" charset="0"/>
              </a:rPr>
              <a:t>FOOD</a:t>
            </a:r>
            <a:br>
              <a:rPr lang="en-US" sz="7200" b="1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7200" b="1" dirty="0" smtClean="0">
                <a:latin typeface="Gill Sans MT" charset="0"/>
                <a:ea typeface="Gill Sans MT" charset="0"/>
                <a:cs typeface="Gill Sans MT" charset="0"/>
              </a:rPr>
              <a:t>GETS</a:t>
            </a:r>
            <a:br>
              <a:rPr lang="en-US" sz="7200" b="1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7200" b="1" dirty="0" smtClean="0">
                <a:latin typeface="Gill Sans MT" charset="0"/>
                <a:ea typeface="Gill Sans MT" charset="0"/>
                <a:cs typeface="Gill Sans MT" charset="0"/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69515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2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4204" y="2921168"/>
            <a:ext cx="4052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PROBLEM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446" y="730239"/>
            <a:ext cx="49246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33% of food produced globally goes to waste every year</a:t>
            </a:r>
          </a:p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Even if just 25% of the food wasted could be saved, it would feed 870 million people in the world</a:t>
            </a:r>
          </a:p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In Turkey, the monetary cost of food waste is estimated to be more than200billion TL annually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62546" y="6308343"/>
            <a:ext cx="347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Food and Agriculture Organization of the United Nations, </a:t>
            </a:r>
            <a:r>
              <a:rPr lang="en-US" sz="1200" dirty="0" err="1" smtClean="0"/>
              <a:t>Türkiye</a:t>
            </a:r>
            <a:r>
              <a:rPr lang="en-US" sz="1200" dirty="0" smtClean="0"/>
              <a:t> </a:t>
            </a:r>
            <a:r>
              <a:rPr lang="en-US" sz="1200" dirty="0" err="1" smtClean="0"/>
              <a:t>İsrafı</a:t>
            </a:r>
            <a:r>
              <a:rPr lang="en-US" sz="1200" dirty="0" smtClean="0"/>
              <a:t> </a:t>
            </a:r>
            <a:r>
              <a:rPr lang="en-US" sz="1200" dirty="0" err="1" smtClean="0"/>
              <a:t>Önleme</a:t>
            </a:r>
            <a:r>
              <a:rPr lang="en-US" sz="1200" dirty="0" smtClean="0"/>
              <a:t> </a:t>
            </a:r>
            <a:r>
              <a:rPr lang="en-US" sz="1200" dirty="0" err="1" smtClean="0"/>
              <a:t>Vakfı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8361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2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05446" y="1843951"/>
            <a:ext cx="4924604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4000" b="1" dirty="0" smtClean="0">
                <a:latin typeface="Gill Sans MT" charset="0"/>
                <a:ea typeface="Gill Sans MT" charset="0"/>
                <a:cs typeface="Gill Sans MT" charset="0"/>
              </a:rPr>
              <a:t>“WHAT CAN WE DO WITH THE EXCESS FOOD BEING PRODUCED?”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958" y="1997839"/>
            <a:ext cx="4576894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QUESTION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IS </a:t>
            </a:r>
            <a:r>
              <a:rPr lang="en-US" sz="6000" b="1" u="sng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NOT</a:t>
            </a:r>
            <a:endParaRPr lang="en-US" sz="6000" b="1" u="sng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1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2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05446" y="1843952"/>
            <a:ext cx="4924604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4000" b="1" dirty="0" smtClean="0">
                <a:latin typeface="Gill Sans MT" charset="0"/>
                <a:ea typeface="Gill Sans MT" charset="0"/>
                <a:cs typeface="Gill Sans MT" charset="0"/>
              </a:rPr>
              <a:t>“HOW CAN WE PRODUCE ONLY WHAT WE NEED (AND NOT MORE)?”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958" y="1997839"/>
            <a:ext cx="4576894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QUESTION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IS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2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95949" y="2459504"/>
            <a:ext cx="400891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WE FEEL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PAIN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446" y="730239"/>
            <a:ext cx="49246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At </a:t>
            </a:r>
            <a:r>
              <a:rPr lang="en-US" sz="2800" dirty="0" err="1" smtClean="0">
                <a:latin typeface="Gill Sans MT" charset="0"/>
                <a:ea typeface="Gill Sans MT" charset="0"/>
                <a:cs typeface="Gill Sans MT" charset="0"/>
              </a:rPr>
              <a:t>Boğaziçi</a:t>
            </a: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 University, we see cafeteria food being thrown out every day by the truckload</a:t>
            </a:r>
          </a:p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In other words, we also are part of the problem; we need to be part of the solution</a:t>
            </a:r>
          </a:p>
          <a:p>
            <a:pPr marL="360363" indent="-360363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We need to help food producers plan &amp; produce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187596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9976" y="2459504"/>
            <a:ext cx="4560864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SOLUTION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1" y="1257300"/>
            <a:ext cx="4362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05446" y="1012957"/>
            <a:ext cx="4924604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None/>
              <a:defRPr/>
            </a:pPr>
            <a:r>
              <a:rPr lang="en-US" sz="2800" dirty="0" smtClean="0">
                <a:solidFill>
                  <a:schemeClr val="accent2"/>
                </a:solidFill>
                <a:latin typeface="Gill Sans MT" charset="0"/>
                <a:ea typeface="Gill Sans MT" charset="0"/>
                <a:cs typeface="Gill Sans MT" charset="0"/>
              </a:rPr>
              <a:t>A GAMIFIED MOBILE SERVICE </a:t>
            </a: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that utilizes </a:t>
            </a:r>
            <a:b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/>
            </a:r>
            <a:b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STUDENTS’ DATA AND PREFERENCES</a:t>
            </a: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 around food choices, campus presence and eating habits </a:t>
            </a:r>
            <a:b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/>
            </a:r>
            <a:b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Gill Sans MT" charset="0"/>
                <a:ea typeface="Gill Sans MT" charset="0"/>
                <a:cs typeface="Gill Sans MT" charset="0"/>
              </a:rPr>
              <a:t>TO OPTIMIZE CATERING FIRMS’ FOOD PRODUCTION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9085" y="2921168"/>
            <a:ext cx="474264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WHAT IT IS</a:t>
            </a:r>
            <a:endParaRPr lang="en-US" sz="6000" b="1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1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9" b="32455"/>
          <a:stretch/>
        </p:blipFill>
        <p:spPr>
          <a:xfrm>
            <a:off x="10287002" y="6161100"/>
            <a:ext cx="1844611" cy="647687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05446" y="643629"/>
            <a:ext cx="4924604" cy="55707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Students utilize the app to rate potential menus (so that catering firm knows what’s in demand)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Students also rate each meal they eat at the cafeteria (also noting how much of the food they actually took is consumed)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</a:rPr>
              <a:t>Students earn rewards for their contribution (gamified to keep the data coming)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1826" y="1997839"/>
            <a:ext cx="3717172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HOW IT </a:t>
            </a:r>
            <a:b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WORKS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(user </a:t>
            </a:r>
            <a:r>
              <a:rPr lang="en-US" sz="6000" dirty="0" err="1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pov</a:t>
            </a:r>
            <a:r>
              <a:rPr lang="en-US" sz="6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)</a:t>
            </a:r>
            <a:endParaRPr lang="en-US" sz="6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316</Words>
  <Application>Microsoft Macintosh PowerPoint</Application>
  <PresentationFormat>Widescreen</PresentationFormat>
  <Paragraphs>49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Gill Sans MT</vt:lpstr>
      <vt:lpstr>Arial</vt:lpstr>
      <vt:lpstr>Office Theme</vt:lpstr>
      <vt:lpstr>HELLO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Aykut, Selim</dc:creator>
  <cp:lastModifiedBy>Aykut, Selim</cp:lastModifiedBy>
  <cp:revision>17</cp:revision>
  <dcterms:created xsi:type="dcterms:W3CDTF">2017-11-12T08:33:34Z</dcterms:created>
  <dcterms:modified xsi:type="dcterms:W3CDTF">2017-11-12T09:35:35Z</dcterms:modified>
</cp:coreProperties>
</file>